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7" r:id="rId3"/>
    <p:sldId id="6827" r:id="rId4"/>
    <p:sldId id="6828" r:id="rId5"/>
    <p:sldId id="6829" r:id="rId6"/>
    <p:sldId id="6831" r:id="rId7"/>
    <p:sldId id="6832" r:id="rId8"/>
    <p:sldId id="6833" r:id="rId9"/>
    <p:sldId id="6834" r:id="rId10"/>
    <p:sldId id="6837" r:id="rId11"/>
    <p:sldId id="6835" r:id="rId12"/>
    <p:sldId id="6836" r:id="rId13"/>
    <p:sldId id="6838" r:id="rId14"/>
    <p:sldId id="6839" r:id="rId15"/>
    <p:sldId id="6841" r:id="rId16"/>
    <p:sldId id="6840" r:id="rId17"/>
    <p:sldId id="6849" r:id="rId18"/>
    <p:sldId id="318" r:id="rId19"/>
    <p:sldId id="6842" r:id="rId20"/>
    <p:sldId id="6820" r:id="rId21"/>
    <p:sldId id="6843" r:id="rId22"/>
    <p:sldId id="322" r:id="rId23"/>
    <p:sldId id="6817" r:id="rId24"/>
    <p:sldId id="6844" r:id="rId25"/>
    <p:sldId id="6845" r:id="rId26"/>
    <p:sldId id="6848" r:id="rId27"/>
    <p:sldId id="68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jamin Caskey" initials="BC" lastIdx="1" clrIdx="0">
    <p:extLst>
      <p:ext uri="{19B8F6BF-5375-455C-9EA6-DF929625EA0E}">
        <p15:presenceInfo xmlns:p15="http://schemas.microsoft.com/office/powerpoint/2012/main" userId="S::Benjamin.Caskey@tampagov.net::ae1371dd-ba8e-4851-9538-ec523f462d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47" autoAdjust="0"/>
  </p:normalViewPr>
  <p:slideViewPr>
    <p:cSldViewPr snapToGrid="0">
      <p:cViewPr>
        <p:scale>
          <a:sx n="100" d="100"/>
          <a:sy n="100" d="100"/>
        </p:scale>
        <p:origin x="9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913C8-EFD0-4BD7-80BC-F6DF486AB4B4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F8FA5-12A6-4185-9EDB-873CDF818B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8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For full section of Slide Options,</a:t>
            </a:r>
            <a:r>
              <a:rPr lang="en-US" sz="1600" b="1" baseline="0" dirty="0"/>
              <a:t> click “New Slide” dropdown menu under the Home tab.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7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9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F8FA5-12A6-4185-9EDB-873CDF818BD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30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5176159"/>
            <a:ext cx="9029700" cy="946376"/>
          </a:xfrm>
        </p:spPr>
        <p:txBody>
          <a:bodyPr anchor="b"/>
          <a:lstStyle>
            <a:lvl1pPr algn="l"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3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 Alt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825625"/>
            <a:ext cx="8153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5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 Alt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2593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8586" y="6356350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454"/>
            <a:ext cx="8621486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56014"/>
            <a:ext cx="862148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119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 Alt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2593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8586" y="6360886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454"/>
            <a:ext cx="8621486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41954"/>
            <a:ext cx="862148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71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 Alt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2593" y="63554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8586" y="6353629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454"/>
            <a:ext cx="8621486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41954"/>
            <a:ext cx="862148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497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Title and Content Left Alt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6628" y="6356350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679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Title and Content Left Alt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6628" y="6356350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325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ption 1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819275"/>
            <a:ext cx="4876800" cy="4065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477000" y="1819275"/>
            <a:ext cx="4876800" cy="4065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118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ption 2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808163"/>
            <a:ext cx="4876800" cy="4065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477000" y="1808163"/>
            <a:ext cx="4876800" cy="4065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224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ption 3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14" y="0"/>
            <a:ext cx="10031186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808163"/>
            <a:ext cx="4876800" cy="4065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477000" y="1808163"/>
            <a:ext cx="4876800" cy="4065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214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ption 1 Singl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96"/>
            <a:ext cx="10515600" cy="13330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566863"/>
            <a:ext cx="105156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46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3 Welcom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5176159"/>
            <a:ext cx="9029700" cy="946376"/>
          </a:xfrm>
        </p:spPr>
        <p:txBody>
          <a:bodyPr anchor="b"/>
          <a:lstStyle>
            <a:lvl1pPr algn="l"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91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ption 2 Singl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330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747157"/>
            <a:ext cx="10515600" cy="42774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53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Option 3 Singl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14" y="5896"/>
            <a:ext cx="10031186" cy="13330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1566863"/>
            <a:ext cx="1051560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0434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 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7" y="5035097"/>
            <a:ext cx="1163683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80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 T3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5084083"/>
            <a:ext cx="8599714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97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A T3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5084083"/>
            <a:ext cx="7407728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60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5084083"/>
            <a:ext cx="105156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62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3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5084083"/>
            <a:ext cx="7554686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21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3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5084083"/>
            <a:ext cx="86487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35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5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3 Welcome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5176159"/>
            <a:ext cx="7625443" cy="946376"/>
          </a:xfrm>
        </p:spPr>
        <p:txBody>
          <a:bodyPr anchor="b">
            <a:no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al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84083"/>
            <a:ext cx="121920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6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825625"/>
            <a:ext cx="8153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8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454"/>
            <a:ext cx="8621486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41954"/>
            <a:ext cx="862148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8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Title and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26628" y="6356350"/>
            <a:ext cx="800100" cy="365125"/>
          </a:xfrm>
        </p:spPr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2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 Alt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825625"/>
            <a:ext cx="8153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38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 Alt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825625"/>
            <a:ext cx="8153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8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3B4DA-7350-40C8-883E-93D55609DC38}" type="datetimeFigureOut">
              <a:rPr lang="en-US" smtClean="0"/>
              <a:t>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0DF9B-188E-4A88-BA80-93CE47D760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9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54" r:id="rId4"/>
    <p:sldLayoutId id="2147483650" r:id="rId5"/>
    <p:sldLayoutId id="2147483651" r:id="rId6"/>
    <p:sldLayoutId id="214748365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60" r:id="rId16"/>
    <p:sldLayoutId id="2147483662" r:id="rId17"/>
    <p:sldLayoutId id="2147483672" r:id="rId18"/>
    <p:sldLayoutId id="2147483663" r:id="rId19"/>
    <p:sldLayoutId id="2147483661" r:id="rId20"/>
    <p:sldLayoutId id="2147483671" r:id="rId21"/>
    <p:sldLayoutId id="2147483670" r:id="rId22"/>
    <p:sldLayoutId id="2147483668" r:id="rId23"/>
    <p:sldLayoutId id="2147483669" r:id="rId24"/>
    <p:sldLayoutId id="2147483653" r:id="rId25"/>
    <p:sldLayoutId id="2147483666" r:id="rId26"/>
    <p:sldLayoutId id="2147483667" r:id="rId27"/>
    <p:sldLayoutId id="214748365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131" y="5488675"/>
            <a:ext cx="9029700" cy="946376"/>
          </a:xfrm>
        </p:spPr>
        <p:txBody>
          <a:bodyPr>
            <a:normAutofit fontScale="90000"/>
          </a:bodyPr>
          <a:lstStyle/>
          <a:p>
            <a:r>
              <a:rPr lang="en-US" dirty="0"/>
              <a:t>Crisis Track and </a:t>
            </a:r>
            <a:br>
              <a:rPr lang="en-US" dirty="0"/>
            </a:br>
            <a:r>
              <a:rPr lang="en-US" dirty="0"/>
              <a:t>Hurricane Response</a:t>
            </a:r>
          </a:p>
        </p:txBody>
      </p:sp>
    </p:spTree>
    <p:extLst>
      <p:ext uri="{BB962C8B-B14F-4D97-AF65-F5344CB8AC3E}">
        <p14:creationId xmlns:p14="http://schemas.microsoft.com/office/powerpoint/2010/main" val="1071921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BDAC9-1D3B-C165-24DE-F43250AD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32010C-E252-10B7-F278-C06D889B0AC0}"/>
              </a:ext>
            </a:extLst>
          </p:cNvPr>
          <p:cNvSpPr txBox="1">
            <a:spLocks/>
          </p:cNvSpPr>
          <p:nvPr/>
        </p:nvSpPr>
        <p:spPr>
          <a:xfrm>
            <a:off x="838200" y="1628078"/>
            <a:ext cx="8153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KEEP IT SIMPLE!!!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EC09BF-5809-2028-5214-FEE5331F93F8}"/>
              </a:ext>
            </a:extLst>
          </p:cNvPr>
          <p:cNvSpPr txBox="1">
            <a:spLocks/>
          </p:cNvSpPr>
          <p:nvPr/>
        </p:nvSpPr>
        <p:spPr>
          <a:xfrm>
            <a:off x="838200" y="3088578"/>
            <a:ext cx="48162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Will look slightly different on Android or Apple.</a:t>
            </a:r>
          </a:p>
        </p:txBody>
      </p:sp>
      <p:pic>
        <p:nvPicPr>
          <p:cNvPr id="7" name="Picture 6" descr="A screenshot of a login screen&#10;&#10;Description automatically generated">
            <a:extLst>
              <a:ext uri="{FF2B5EF4-FFF2-40B4-BE49-F238E27FC236}">
                <a16:creationId xmlns:a16="http://schemas.microsoft.com/office/drawing/2014/main" id="{FE128834-B256-6865-24D4-7FEAAA958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544" y="1538868"/>
            <a:ext cx="2934518" cy="52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84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CD53B-629A-4D2B-D7D1-E2B126AC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B49517-218E-365C-532C-5F93E5983B9F}"/>
              </a:ext>
            </a:extLst>
          </p:cNvPr>
          <p:cNvSpPr txBox="1">
            <a:spLocks/>
          </p:cNvSpPr>
          <p:nvPr/>
        </p:nvSpPr>
        <p:spPr>
          <a:xfrm>
            <a:off x="1203567" y="2484437"/>
            <a:ext cx="348849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 the Incident.</a:t>
            </a:r>
          </a:p>
          <a:p>
            <a:r>
              <a:rPr lang="en-US" dirty="0"/>
              <a:t>Select Collect Data.</a:t>
            </a:r>
          </a:p>
        </p:txBody>
      </p:sp>
      <p:pic>
        <p:nvPicPr>
          <p:cNvPr id="9" name="Picture 8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C8E4F067-B6DC-51F4-C172-363F46E0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835" y="1723014"/>
            <a:ext cx="2754606" cy="491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D04CAACC-85C4-A1A0-21B2-F4440F316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210" y="1723014"/>
            <a:ext cx="2758212" cy="491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Google Shape;146;p24">
            <a:extLst>
              <a:ext uri="{FF2B5EF4-FFF2-40B4-BE49-F238E27FC236}">
                <a16:creationId xmlns:a16="http://schemas.microsoft.com/office/drawing/2014/main" id="{52ECF0CD-6B66-CABA-969B-2D2A36F4640D}"/>
              </a:ext>
            </a:extLst>
          </p:cNvPr>
          <p:cNvSpPr/>
          <p:nvPr/>
        </p:nvSpPr>
        <p:spPr>
          <a:xfrm>
            <a:off x="4742216" y="2097225"/>
            <a:ext cx="1791210" cy="679581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46;p24">
            <a:extLst>
              <a:ext uri="{FF2B5EF4-FFF2-40B4-BE49-F238E27FC236}">
                <a16:creationId xmlns:a16="http://schemas.microsoft.com/office/drawing/2014/main" id="{960E7B30-DC4D-C7DD-9BDB-37FC94273A77}"/>
              </a:ext>
            </a:extLst>
          </p:cNvPr>
          <p:cNvSpPr/>
          <p:nvPr/>
        </p:nvSpPr>
        <p:spPr>
          <a:xfrm>
            <a:off x="7792211" y="3799816"/>
            <a:ext cx="1008890" cy="58246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FF9DA98-21F1-0C45-5D7E-18FF56FBB852}"/>
              </a:ext>
            </a:extLst>
          </p:cNvPr>
          <p:cNvSpPr txBox="1">
            <a:spLocks/>
          </p:cNvSpPr>
          <p:nvPr/>
        </p:nvSpPr>
        <p:spPr>
          <a:xfrm>
            <a:off x="1167332" y="1381416"/>
            <a:ext cx="8153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Collect Data</a:t>
            </a:r>
          </a:p>
        </p:txBody>
      </p:sp>
    </p:spTree>
    <p:extLst>
      <p:ext uri="{BB962C8B-B14F-4D97-AF65-F5344CB8AC3E}">
        <p14:creationId xmlns:p14="http://schemas.microsoft.com/office/powerpoint/2010/main" val="36420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2966D-BF20-ADAA-3C40-3DC3950F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52D699-F6C5-4EE1-001A-9938FDAA16A6}"/>
              </a:ext>
            </a:extLst>
          </p:cNvPr>
          <p:cNvSpPr txBox="1">
            <a:spLocks/>
          </p:cNvSpPr>
          <p:nvPr/>
        </p:nvSpPr>
        <p:spPr>
          <a:xfrm>
            <a:off x="930318" y="1540931"/>
            <a:ext cx="8153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Team and Task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BFBDE2-090A-67AC-E9F6-24D52F3D26A4}"/>
              </a:ext>
            </a:extLst>
          </p:cNvPr>
          <p:cNvSpPr txBox="1">
            <a:spLocks/>
          </p:cNvSpPr>
          <p:nvPr/>
        </p:nvSpPr>
        <p:spPr>
          <a:xfrm>
            <a:off x="930318" y="2912005"/>
            <a:ext cx="361428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 Team. </a:t>
            </a:r>
          </a:p>
          <a:p>
            <a:pPr lvl="1"/>
            <a:r>
              <a:rPr lang="en-US" dirty="0"/>
              <a:t>Should only be one option.</a:t>
            </a:r>
          </a:p>
          <a:p>
            <a:r>
              <a:rPr lang="en-US" dirty="0"/>
              <a:t>Select the Task.</a:t>
            </a:r>
          </a:p>
          <a:p>
            <a:pPr lvl="1"/>
            <a:r>
              <a:rPr lang="en-US" dirty="0"/>
              <a:t>The route they have been assigned.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42BF6CE2-4213-0D8F-27A7-E4FB73FACB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5379"/>
          <a:stretch/>
        </p:blipFill>
        <p:spPr>
          <a:xfrm>
            <a:off x="8117715" y="1690688"/>
            <a:ext cx="2718317" cy="5026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C82C8E-EAB9-F4AB-44B0-B74642A46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1611" r="3428" b="1741"/>
          <a:stretch/>
        </p:blipFill>
        <p:spPr>
          <a:xfrm>
            <a:off x="5268788" y="1690688"/>
            <a:ext cx="2701406" cy="5026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Google Shape;146;p24">
            <a:extLst>
              <a:ext uri="{FF2B5EF4-FFF2-40B4-BE49-F238E27FC236}">
                <a16:creationId xmlns:a16="http://schemas.microsoft.com/office/drawing/2014/main" id="{1C6F9E9E-A034-CE70-AD22-5B28187D2C1E}"/>
              </a:ext>
            </a:extLst>
          </p:cNvPr>
          <p:cNvSpPr/>
          <p:nvPr/>
        </p:nvSpPr>
        <p:spPr>
          <a:xfrm>
            <a:off x="5231476" y="2056878"/>
            <a:ext cx="2610847" cy="41009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0" name="Google Shape;146;p24">
            <a:extLst>
              <a:ext uri="{FF2B5EF4-FFF2-40B4-BE49-F238E27FC236}">
                <a16:creationId xmlns:a16="http://schemas.microsoft.com/office/drawing/2014/main" id="{8D0BB7C8-2AFC-B2D6-5D54-DAD98AFB7417}"/>
              </a:ext>
            </a:extLst>
          </p:cNvPr>
          <p:cNvSpPr/>
          <p:nvPr/>
        </p:nvSpPr>
        <p:spPr>
          <a:xfrm>
            <a:off x="8117715" y="2018778"/>
            <a:ext cx="1226310" cy="501041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4659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67499-EAFE-1296-0498-BE326ECA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53B7D2-B606-372A-5256-3099822C5F22}"/>
              </a:ext>
            </a:extLst>
          </p:cNvPr>
          <p:cNvSpPr txBox="1">
            <a:spLocks/>
          </p:cNvSpPr>
          <p:nvPr/>
        </p:nvSpPr>
        <p:spPr>
          <a:xfrm>
            <a:off x="838200" y="1347788"/>
            <a:ext cx="8153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Begin Tracking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609F8F-7489-0DCA-0E24-C5E1CB624401}"/>
              </a:ext>
            </a:extLst>
          </p:cNvPr>
          <p:cNvSpPr txBox="1">
            <a:spLocks/>
          </p:cNvSpPr>
          <p:nvPr/>
        </p:nvSpPr>
        <p:spPr>
          <a:xfrm>
            <a:off x="838200" y="2573568"/>
            <a:ext cx="5104356" cy="35930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one person on the team should push “Start”.	</a:t>
            </a:r>
          </a:p>
          <a:p>
            <a:pPr lvl="1"/>
            <a:r>
              <a:rPr lang="en-US" dirty="0"/>
              <a:t>Will track time worked </a:t>
            </a:r>
          </a:p>
          <a:p>
            <a:pPr lvl="1"/>
            <a:r>
              <a:rPr lang="en-US" dirty="0"/>
              <a:t>Will use GPS to track location and map route</a:t>
            </a:r>
          </a:p>
          <a:p>
            <a:r>
              <a:rPr lang="en-US" dirty="0"/>
              <a:t>All other team member should click “View” to get the next screen.</a:t>
            </a:r>
          </a:p>
        </p:txBody>
      </p:sp>
      <p:pic>
        <p:nvPicPr>
          <p:cNvPr id="7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91AE1AE2-C9CB-1C3C-0BC9-DCD6EFFBA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782" y="1809697"/>
            <a:ext cx="2672221" cy="4749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C52347E-8E49-147D-4630-16094EDD4E70}"/>
              </a:ext>
            </a:extLst>
          </p:cNvPr>
          <p:cNvSpPr/>
          <p:nvPr/>
        </p:nvSpPr>
        <p:spPr>
          <a:xfrm>
            <a:off x="6522783" y="2899316"/>
            <a:ext cx="903930" cy="66077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9DD9EF-AE11-07DA-A61B-8AC63D70ED48}"/>
              </a:ext>
            </a:extLst>
          </p:cNvPr>
          <p:cNvSpPr/>
          <p:nvPr/>
        </p:nvSpPr>
        <p:spPr>
          <a:xfrm>
            <a:off x="6522783" y="4184649"/>
            <a:ext cx="903930" cy="66077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64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3E048-2C9B-90F9-95F6-DA30EAEEA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BD1BAA-7ECE-AC3E-C302-D619A4B17FFB}"/>
              </a:ext>
            </a:extLst>
          </p:cNvPr>
          <p:cNvSpPr txBox="1">
            <a:spLocks/>
          </p:cNvSpPr>
          <p:nvPr/>
        </p:nvSpPr>
        <p:spPr>
          <a:xfrm>
            <a:off x="838200" y="1347788"/>
            <a:ext cx="8153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Assigned Structures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E1BB14-1077-7E2C-A719-93E89C017F75}"/>
              </a:ext>
            </a:extLst>
          </p:cNvPr>
          <p:cNvSpPr txBox="1">
            <a:spLocks/>
          </p:cNvSpPr>
          <p:nvPr/>
        </p:nvSpPr>
        <p:spPr>
          <a:xfrm>
            <a:off x="838200" y="2808288"/>
            <a:ext cx="392691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 will go to a screen with the structures assigned to you team.</a:t>
            </a:r>
          </a:p>
          <a:p>
            <a:r>
              <a:rPr lang="en-US" dirty="0"/>
              <a:t>Select Structures to complete their assessment.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7EEEBA3E-D039-D427-2101-471562D25E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 b="7234"/>
          <a:stretch/>
        </p:blipFill>
        <p:spPr>
          <a:xfrm>
            <a:off x="6397129" y="1803826"/>
            <a:ext cx="2594471" cy="4761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217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978B-16C3-13C9-87A1-3EA69511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86D921-4A68-F528-08D1-0EDF0437DE62}"/>
              </a:ext>
            </a:extLst>
          </p:cNvPr>
          <p:cNvSpPr txBox="1">
            <a:spLocks/>
          </p:cNvSpPr>
          <p:nvPr/>
        </p:nvSpPr>
        <p:spPr>
          <a:xfrm>
            <a:off x="838200" y="1347788"/>
            <a:ext cx="8153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Map Function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A10D66D-6092-F9B4-D4AA-C0E87D657957}"/>
              </a:ext>
            </a:extLst>
          </p:cNvPr>
          <p:cNvSpPr txBox="1">
            <a:spLocks/>
          </p:cNvSpPr>
          <p:nvPr/>
        </p:nvSpPr>
        <p:spPr>
          <a:xfrm>
            <a:off x="838200" y="2808288"/>
            <a:ext cx="81534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Shows Route</a:t>
            </a:r>
          </a:p>
          <a:p>
            <a:r>
              <a:rPr lang="en-US"/>
              <a:t>Shows Facilities</a:t>
            </a:r>
            <a:endParaRPr lang="en-US" dirty="0"/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71B97E7D-B3AB-61BE-780D-62E1C6DA49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/>
        </p:blipFill>
        <p:spPr>
          <a:xfrm>
            <a:off x="6096000" y="1605775"/>
            <a:ext cx="2479954" cy="4956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CAA6A69-34BD-6435-1043-2DCEFB1FEA18}"/>
              </a:ext>
            </a:extLst>
          </p:cNvPr>
          <p:cNvSpPr/>
          <p:nvPr/>
        </p:nvSpPr>
        <p:spPr>
          <a:xfrm>
            <a:off x="6997775" y="1954813"/>
            <a:ext cx="629659" cy="35349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17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54819-8032-D34B-244A-95923E0E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CA47E-040F-A1B2-16B9-C737CDDA54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383" y="2917133"/>
            <a:ext cx="4876800" cy="4065587"/>
          </a:xfrm>
        </p:spPr>
        <p:txBody>
          <a:bodyPr/>
          <a:lstStyle/>
          <a:p>
            <a:r>
              <a:rPr lang="en-US" dirty="0"/>
              <a:t>Form selection options are limited to only those required.</a:t>
            </a:r>
          </a:p>
          <a:p>
            <a:r>
              <a:rPr lang="en-US" dirty="0"/>
              <a:t>Prevents confusion.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E5336619-A6BC-C922-C736-4442E02052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" b="13908"/>
          <a:stretch/>
        </p:blipFill>
        <p:spPr>
          <a:xfrm>
            <a:off x="6008277" y="1819275"/>
            <a:ext cx="2729641" cy="4641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0821271-A674-DD33-A6FF-630FD11DD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3" b="5323"/>
          <a:stretch/>
        </p:blipFill>
        <p:spPr>
          <a:xfrm>
            <a:off x="8786365" y="1819275"/>
            <a:ext cx="2728252" cy="4641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1BA3723-6DCA-8284-EA85-537B1F58B7F5}"/>
              </a:ext>
            </a:extLst>
          </p:cNvPr>
          <p:cNvSpPr/>
          <p:nvPr/>
        </p:nvSpPr>
        <p:spPr>
          <a:xfrm>
            <a:off x="8239564" y="1806423"/>
            <a:ext cx="582846" cy="37931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B6BB86-D67C-E980-812D-9335634E3D78}"/>
              </a:ext>
            </a:extLst>
          </p:cNvPr>
          <p:cNvSpPr/>
          <p:nvPr/>
        </p:nvSpPr>
        <p:spPr>
          <a:xfrm>
            <a:off x="8908721" y="3818865"/>
            <a:ext cx="1723585" cy="49313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BB1887-59D6-6464-CCC1-72D38535AC34}"/>
              </a:ext>
            </a:extLst>
          </p:cNvPr>
          <p:cNvSpPr txBox="1">
            <a:spLocks/>
          </p:cNvSpPr>
          <p:nvPr/>
        </p:nvSpPr>
        <p:spPr>
          <a:xfrm>
            <a:off x="677383" y="1522956"/>
            <a:ext cx="8153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Creating New Forms</a:t>
            </a:r>
          </a:p>
        </p:txBody>
      </p:sp>
    </p:spTree>
    <p:extLst>
      <p:ext uri="{BB962C8B-B14F-4D97-AF65-F5344CB8AC3E}">
        <p14:creationId xmlns:p14="http://schemas.microsoft.com/office/powerpoint/2010/main" val="1453893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725F-E4CA-2602-35B3-E99E43D11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C69B61-B95E-1B89-9248-5B006BE66042}"/>
              </a:ext>
            </a:extLst>
          </p:cNvPr>
          <p:cNvSpPr txBox="1">
            <a:spLocks/>
          </p:cNvSpPr>
          <p:nvPr/>
        </p:nvSpPr>
        <p:spPr>
          <a:xfrm>
            <a:off x="677383" y="1522956"/>
            <a:ext cx="8153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Stop Tracking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0B8711-E18D-F835-0FE5-1A405B4E5C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7383" y="2917133"/>
            <a:ext cx="3836517" cy="4065587"/>
          </a:xfrm>
        </p:spPr>
        <p:txBody>
          <a:bodyPr/>
          <a:lstStyle/>
          <a:p>
            <a:r>
              <a:rPr lang="en-US" dirty="0"/>
              <a:t>Select Stop on tracking.</a:t>
            </a:r>
          </a:p>
          <a:p>
            <a:pPr lvl="1"/>
            <a:r>
              <a:rPr lang="en-US" dirty="0"/>
              <a:t>If not, it will follow you home.</a:t>
            </a:r>
          </a:p>
        </p:txBody>
      </p:sp>
      <p:pic>
        <p:nvPicPr>
          <p:cNvPr id="8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9AE90C99-3AC9-F60C-9380-8F89F7A22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795" y="1988567"/>
            <a:ext cx="2391759" cy="4251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3930AA1-7DBD-F8D2-FA31-68F5AC274135}"/>
              </a:ext>
            </a:extLst>
          </p:cNvPr>
          <p:cNvSpPr/>
          <p:nvPr/>
        </p:nvSpPr>
        <p:spPr>
          <a:xfrm>
            <a:off x="4779795" y="3417317"/>
            <a:ext cx="770417" cy="4953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BB73D1-0F00-398D-4CB8-2555D457B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449" y="2524669"/>
            <a:ext cx="4404039" cy="31197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F42126-BE6F-C5EE-E48F-222C62B3DF1F}"/>
              </a:ext>
            </a:extLst>
          </p:cNvPr>
          <p:cNvSpPr txBox="1">
            <a:spLocks/>
          </p:cNvSpPr>
          <p:nvPr/>
        </p:nvSpPr>
        <p:spPr>
          <a:xfrm>
            <a:off x="8963764" y="3912617"/>
            <a:ext cx="761262" cy="5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Work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9D99E23-6EBC-5563-0EC2-36AF12EAE937}"/>
              </a:ext>
            </a:extLst>
          </p:cNvPr>
          <p:cNvSpPr txBox="1">
            <a:spLocks/>
          </p:cNvSpPr>
          <p:nvPr/>
        </p:nvSpPr>
        <p:spPr>
          <a:xfrm>
            <a:off x="10672086" y="4802388"/>
            <a:ext cx="1435297" cy="5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955283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42D6-884F-0F05-FC80-9C9AD321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2024 Hurricanes</a:t>
            </a:r>
          </a:p>
        </p:txBody>
      </p:sp>
      <p:pic>
        <p:nvPicPr>
          <p:cNvPr id="10" name="Content Placeholder 9" descr="A satellite image of a hurricane&#10;&#10;Description automatically generated">
            <a:extLst>
              <a:ext uri="{FF2B5EF4-FFF2-40B4-BE49-F238E27FC236}">
                <a16:creationId xmlns:a16="http://schemas.microsoft.com/office/drawing/2014/main" id="{2A7C0F7A-226D-9191-4855-2376A8C82D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2833"/>
            <a:ext cx="4876800" cy="3376246"/>
          </a:xfrm>
        </p:spPr>
      </p:pic>
      <p:pic>
        <p:nvPicPr>
          <p:cNvPr id="2052" name="Picture 4" descr="Monstrous Hurricane Milton bears down on Florida: 'Life-threatening...  devastating... catastrophic'">
            <a:extLst>
              <a:ext uri="{FF2B5EF4-FFF2-40B4-BE49-F238E27FC236}">
                <a16:creationId xmlns:a16="http://schemas.microsoft.com/office/drawing/2014/main" id="{AE09552D-28E8-BAF5-1A93-453F92D2CB1A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52833"/>
            <a:ext cx="4876800" cy="337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59D1D7-271E-E7CC-8115-B82A7DA76951}"/>
              </a:ext>
            </a:extLst>
          </p:cNvPr>
          <p:cNvSpPr txBox="1"/>
          <p:nvPr/>
        </p:nvSpPr>
        <p:spPr>
          <a:xfrm>
            <a:off x="957390" y="5638813"/>
            <a:ext cx="4757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Hurricane Helene </a:t>
            </a:r>
          </a:p>
          <a:p>
            <a:pPr algn="ctr"/>
            <a:r>
              <a:rPr lang="en-US" b="1" dirty="0"/>
              <a:t>(September 24-27, 2024)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484EA-9BD5-C02A-01AD-6C5D0ADEAD04}"/>
              </a:ext>
            </a:extLst>
          </p:cNvPr>
          <p:cNvSpPr txBox="1"/>
          <p:nvPr/>
        </p:nvSpPr>
        <p:spPr>
          <a:xfrm>
            <a:off x="7010400" y="5638813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Hurricane Milton</a:t>
            </a:r>
          </a:p>
          <a:p>
            <a:pPr algn="ctr"/>
            <a:r>
              <a:rPr lang="en-US" b="1" dirty="0"/>
              <a:t>(October 5-10, 2024)</a:t>
            </a:r>
          </a:p>
        </p:txBody>
      </p:sp>
    </p:spTree>
    <p:extLst>
      <p:ext uri="{BB962C8B-B14F-4D97-AF65-F5344CB8AC3E}">
        <p14:creationId xmlns:p14="http://schemas.microsoft.com/office/powerpoint/2010/main" val="569602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4969F-6BE8-214B-FCE8-01A739FF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Damage Assessment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A30CB-6F7E-BD0F-FDFE-D25D2F297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342" y="1815928"/>
            <a:ext cx="4361545" cy="44215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EF5BFD-15C9-E9EF-4B6A-F7A0B4EF957A}"/>
              </a:ext>
            </a:extLst>
          </p:cNvPr>
          <p:cNvSpPr txBox="1">
            <a:spLocks/>
          </p:cNvSpPr>
          <p:nvPr/>
        </p:nvSpPr>
        <p:spPr>
          <a:xfrm>
            <a:off x="2788465" y="6329132"/>
            <a:ext cx="1435297" cy="5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Helene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E4FEF6-CCB8-8AE9-2C98-FF916575B368}"/>
              </a:ext>
            </a:extLst>
          </p:cNvPr>
          <p:cNvCxnSpPr>
            <a:cxnSpLocks/>
          </p:cNvCxnSpPr>
          <p:nvPr/>
        </p:nvCxnSpPr>
        <p:spPr>
          <a:xfrm flipH="1">
            <a:off x="3512634" y="2456298"/>
            <a:ext cx="2668287" cy="21049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3A63B1-1A41-ED1F-2DFD-FD969EC3CFDE}"/>
              </a:ext>
            </a:extLst>
          </p:cNvPr>
          <p:cNvCxnSpPr>
            <a:cxnSpLocks/>
          </p:cNvCxnSpPr>
          <p:nvPr/>
        </p:nvCxnSpPr>
        <p:spPr>
          <a:xfrm flipH="1" flipV="1">
            <a:off x="3512634" y="4728530"/>
            <a:ext cx="2668287" cy="7021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E841F8-E6C6-F822-2737-28404F2D12A7}"/>
              </a:ext>
            </a:extLst>
          </p:cNvPr>
          <p:cNvCxnSpPr>
            <a:cxnSpLocks/>
          </p:cNvCxnSpPr>
          <p:nvPr/>
        </p:nvCxnSpPr>
        <p:spPr>
          <a:xfrm flipH="1">
            <a:off x="3746001" y="2456298"/>
            <a:ext cx="6638036" cy="21049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1A4F5A-C26F-1F61-DB69-7E88552DCB89}"/>
              </a:ext>
            </a:extLst>
          </p:cNvPr>
          <p:cNvCxnSpPr>
            <a:cxnSpLocks/>
          </p:cNvCxnSpPr>
          <p:nvPr/>
        </p:nvCxnSpPr>
        <p:spPr>
          <a:xfrm flipH="1" flipV="1">
            <a:off x="3746001" y="4728530"/>
            <a:ext cx="6557726" cy="7021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4A80EE7B-BE90-E5D2-6B6A-878653A0C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921" y="2456298"/>
            <a:ext cx="4203116" cy="297434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2ECCBAD-C08E-2B5D-CB74-CE366B10C597}"/>
              </a:ext>
            </a:extLst>
          </p:cNvPr>
          <p:cNvSpPr/>
          <p:nvPr/>
        </p:nvSpPr>
        <p:spPr>
          <a:xfrm>
            <a:off x="3507373" y="4561262"/>
            <a:ext cx="238628" cy="1672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9C2C35D-57EB-4975-91F4-33ADD38C0DB8}"/>
              </a:ext>
            </a:extLst>
          </p:cNvPr>
          <p:cNvCxnSpPr>
            <a:cxnSpLocks/>
          </p:cNvCxnSpPr>
          <p:nvPr/>
        </p:nvCxnSpPr>
        <p:spPr>
          <a:xfrm>
            <a:off x="6677025" y="3719513"/>
            <a:ext cx="2485286" cy="3952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4CF8F68F-D929-7247-18CD-293CB9C5F7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33" t="2275" r="7839" b="2905"/>
          <a:stretch/>
        </p:blipFill>
        <p:spPr>
          <a:xfrm>
            <a:off x="9162311" y="2876030"/>
            <a:ext cx="2015618" cy="2282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B01FF3-DCB4-93A8-3257-EADD86A768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93" t="11260" r="6604" b="2087"/>
          <a:stretch/>
        </p:blipFill>
        <p:spPr>
          <a:xfrm>
            <a:off x="9731099" y="3974916"/>
            <a:ext cx="2099768" cy="21552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47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0BF016-4E84-4CC2-8B08-2FA79E6A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11C57-D741-4109-B732-B85B925E7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1825625"/>
            <a:ext cx="7064829" cy="4351338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Emergency Response Centers</a:t>
            </a:r>
          </a:p>
          <a:p>
            <a:r>
              <a:rPr lang="en-US" dirty="0"/>
              <a:t>Crisis Track Implementation</a:t>
            </a:r>
          </a:p>
          <a:p>
            <a:r>
              <a:rPr lang="en-US" dirty="0"/>
              <a:t>2024 Hurricanes</a:t>
            </a:r>
          </a:p>
          <a:p>
            <a:r>
              <a:rPr lang="en-US" dirty="0"/>
              <a:t>Closing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06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B1E7-73B4-0616-630E-B37E688F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Preliminary Damage Assessment - Helene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16BC-6ACB-22A9-C23B-5C9E40B64B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808163"/>
            <a:ext cx="5257801" cy="4065587"/>
          </a:xfrm>
        </p:spPr>
        <p:txBody>
          <a:bodyPr>
            <a:normAutofit/>
          </a:bodyPr>
          <a:lstStyle/>
          <a:p>
            <a:r>
              <a:rPr lang="en-US" dirty="0"/>
              <a:t>Completed Preliminary Damage Assessment in 2 days (Sep 27-28)</a:t>
            </a:r>
          </a:p>
          <a:p>
            <a:pPr lvl="1"/>
            <a:r>
              <a:rPr lang="en-US" dirty="0"/>
              <a:t>Affected – 854</a:t>
            </a:r>
          </a:p>
          <a:p>
            <a:pPr lvl="1"/>
            <a:r>
              <a:rPr lang="en-US" dirty="0"/>
              <a:t>Minor – 1,574</a:t>
            </a:r>
          </a:p>
          <a:p>
            <a:pPr lvl="1"/>
            <a:r>
              <a:rPr lang="en-US" dirty="0"/>
              <a:t>Major – 1,944</a:t>
            </a:r>
          </a:p>
          <a:p>
            <a:pPr lvl="1"/>
            <a:r>
              <a:rPr lang="en-US" dirty="0"/>
              <a:t>Destroyed – 34</a:t>
            </a:r>
          </a:p>
          <a:p>
            <a:r>
              <a:rPr lang="en-US" dirty="0"/>
              <a:t>Approx. $501 million in Private Damage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A328F3-EEFB-6C04-C8BC-3B75E8D77BF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r="47968"/>
          <a:stretch/>
        </p:blipFill>
        <p:spPr>
          <a:xfrm>
            <a:off x="6910038" y="2096609"/>
            <a:ext cx="3404839" cy="377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9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DDC0-7DBB-A9B0-D1A1-AE1E968E8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Damage </a:t>
            </a:r>
            <a:r>
              <a:rPr lang="en-US" dirty="0" err="1"/>
              <a:t>Assessement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5D85C-6EB5-C194-F273-C6CD3D51C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948" y="1634764"/>
            <a:ext cx="4375529" cy="47325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7D904D-42A8-21ED-F081-7586DEDD65A5}"/>
              </a:ext>
            </a:extLst>
          </p:cNvPr>
          <p:cNvSpPr txBox="1">
            <a:spLocks/>
          </p:cNvSpPr>
          <p:nvPr/>
        </p:nvSpPr>
        <p:spPr>
          <a:xfrm>
            <a:off x="5268063" y="6412113"/>
            <a:ext cx="1435297" cy="52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Milton</a:t>
            </a:r>
          </a:p>
        </p:txBody>
      </p:sp>
    </p:spTree>
    <p:extLst>
      <p:ext uri="{BB962C8B-B14F-4D97-AF65-F5344CB8AC3E}">
        <p14:creationId xmlns:p14="http://schemas.microsoft.com/office/powerpoint/2010/main" val="3638792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70DA-EF13-7147-034B-9A91FFFF6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Preliminary Damage Assessment - Milton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4E7A6-9F21-C076-49B5-040B3C5800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808163"/>
            <a:ext cx="5619751" cy="4065587"/>
          </a:xfrm>
        </p:spPr>
        <p:txBody>
          <a:bodyPr>
            <a:normAutofit/>
          </a:bodyPr>
          <a:lstStyle/>
          <a:p>
            <a:r>
              <a:rPr lang="en-US" dirty="0"/>
              <a:t>Preliminary Damage Assessment Completed in 3 days (October 8-11)</a:t>
            </a:r>
          </a:p>
          <a:p>
            <a:pPr lvl="1"/>
            <a:r>
              <a:rPr lang="en-US" dirty="0"/>
              <a:t>Affected – 819</a:t>
            </a:r>
          </a:p>
          <a:p>
            <a:pPr lvl="1"/>
            <a:r>
              <a:rPr lang="en-US" dirty="0"/>
              <a:t>Minor – 828</a:t>
            </a:r>
          </a:p>
          <a:p>
            <a:pPr lvl="1"/>
            <a:r>
              <a:rPr lang="en-US" dirty="0"/>
              <a:t>Major – 342</a:t>
            </a:r>
          </a:p>
          <a:p>
            <a:pPr lvl="1"/>
            <a:r>
              <a:rPr lang="en-US" dirty="0"/>
              <a:t>Destroyed – 31</a:t>
            </a:r>
          </a:p>
          <a:p>
            <a:r>
              <a:rPr lang="en-US" dirty="0"/>
              <a:t>Private Damage from Milton</a:t>
            </a:r>
          </a:p>
          <a:p>
            <a:pPr lvl="1"/>
            <a:r>
              <a:rPr lang="en-US" dirty="0"/>
              <a:t>$</a:t>
            </a:r>
            <a:r>
              <a:rPr lang="en-US" b="1" dirty="0"/>
              <a:t>254,649,984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EAC61-40C4-71BF-9612-2F426B794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850" y="2205127"/>
            <a:ext cx="3178096" cy="36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7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547E0-3AF2-4A7A-872C-2EFD262E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Preliminary Damage Assessment</a:t>
            </a:r>
            <a:br>
              <a:rPr lang="en-US" dirty="0"/>
            </a:br>
            <a:r>
              <a:rPr lang="en-US" dirty="0"/>
              <a:t>(Helene vs Milton)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CF5E10-8A67-9121-C23E-F06AAAE13E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1"/>
            <a:endParaRPr lang="en-US" b="1" dirty="0"/>
          </a:p>
          <a:p>
            <a:pPr lvl="1"/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3" name="Picture 2" descr="A map of a city with orange dots&#10;&#10;Description automatically generated">
            <a:extLst>
              <a:ext uri="{FF2B5EF4-FFF2-40B4-BE49-F238E27FC236}">
                <a16:creationId xmlns:a16="http://schemas.microsoft.com/office/drawing/2014/main" id="{42233245-52F1-F689-0F78-F2079D2E2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8" y="1398618"/>
            <a:ext cx="4254008" cy="4684473"/>
          </a:xfrm>
          <a:prstGeom prst="rect">
            <a:avLst/>
          </a:prstGeom>
        </p:spPr>
      </p:pic>
      <p:pic>
        <p:nvPicPr>
          <p:cNvPr id="4" name="Picture 3" descr="A map of a city with many houses&#10;&#10;Description automatically generated">
            <a:extLst>
              <a:ext uri="{FF2B5EF4-FFF2-40B4-BE49-F238E27FC236}">
                <a16:creationId xmlns:a16="http://schemas.microsoft.com/office/drawing/2014/main" id="{1F90599D-8B50-BB6F-12E4-3CEE60081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65" y="1398618"/>
            <a:ext cx="4254008" cy="4684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56455D-D7F6-A9F6-03E6-C419AECF0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698" y="1577716"/>
            <a:ext cx="2494835" cy="688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6769E-4E80-4455-E812-5831AB9C8FC5}"/>
              </a:ext>
            </a:extLst>
          </p:cNvPr>
          <p:cNvSpPr txBox="1"/>
          <p:nvPr/>
        </p:nvSpPr>
        <p:spPr>
          <a:xfrm>
            <a:off x="393358" y="6153661"/>
            <a:ext cx="425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Hurricane Helene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Estimated Private Damage - $501,460,185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9A8EE-854D-FDC3-1B85-92386CDC89ED}"/>
              </a:ext>
            </a:extLst>
          </p:cNvPr>
          <p:cNvSpPr txBox="1"/>
          <p:nvPr/>
        </p:nvSpPr>
        <p:spPr>
          <a:xfrm>
            <a:off x="7454865" y="6153661"/>
            <a:ext cx="425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Hurricane Milton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Estimated Private Damage – $254,649,984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47C4B-7713-1D99-6443-6247F828AA72}"/>
              </a:ext>
            </a:extLst>
          </p:cNvPr>
          <p:cNvSpPr txBox="1"/>
          <p:nvPr/>
        </p:nvSpPr>
        <p:spPr>
          <a:xfrm>
            <a:off x="4803699" y="3048356"/>
            <a:ext cx="2494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Total Private Damage - $754,598,278</a:t>
            </a:r>
          </a:p>
        </p:txBody>
      </p:sp>
    </p:spTree>
    <p:extLst>
      <p:ext uri="{BB962C8B-B14F-4D97-AF65-F5344CB8AC3E}">
        <p14:creationId xmlns:p14="http://schemas.microsoft.com/office/powerpoint/2010/main" val="1912496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D2167-45ED-2055-CC28-37945A65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 Crews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88F68-5D91-1174-B060-C4430C4D0F0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Hazards identified</a:t>
            </a:r>
          </a:p>
          <a:p>
            <a:pPr lvl="1"/>
            <a:r>
              <a:rPr lang="en-US" dirty="0"/>
              <a:t>Helene: 144</a:t>
            </a:r>
          </a:p>
          <a:p>
            <a:pPr lvl="1"/>
            <a:r>
              <a:rPr lang="en-US" dirty="0"/>
              <a:t>Milton: 400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BAFD56-95F5-E6B0-B915-9C563271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36" y="1853888"/>
            <a:ext cx="4505325" cy="463028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37FFF2-0A12-E46D-9125-8C502FFC1A0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7210425" y="3629025"/>
            <a:ext cx="1885949" cy="6513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8A7350A-D4F4-76AB-625B-0836AB8CE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4" y="2809875"/>
            <a:ext cx="2600635" cy="29410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904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5FB5-5DA4-CDAA-B064-131B254D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Damage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8C0A7-0986-ECEE-30BA-293BC810BE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869 Public Properties to assess.</a:t>
            </a:r>
          </a:p>
          <a:p>
            <a:pPr lvl="1"/>
            <a:r>
              <a:rPr lang="en-US" dirty="0"/>
              <a:t>Categories C - 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450AA8-95A3-D147-1035-0DE1A6E4A13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732669" y="1808163"/>
            <a:ext cx="3963906" cy="4400560"/>
          </a:xfrm>
        </p:spPr>
      </p:pic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D601FF9E-C60F-04DD-DEE6-F2278AD83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6" t="27774" r="19298" b="17049"/>
          <a:stretch/>
        </p:blipFill>
        <p:spPr>
          <a:xfrm>
            <a:off x="3408445" y="3429000"/>
            <a:ext cx="1503925" cy="1297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C80E2FA4-F014-F607-7B78-7EFC382BD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30" y="3461639"/>
            <a:ext cx="1643846" cy="1325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978B7C-29B9-5CD7-DEDF-06F46606FAFC}"/>
              </a:ext>
            </a:extLst>
          </p:cNvPr>
          <p:cNvSpPr txBox="1">
            <a:spLocks/>
          </p:cNvSpPr>
          <p:nvPr/>
        </p:nvSpPr>
        <p:spPr>
          <a:xfrm>
            <a:off x="563391" y="5240190"/>
            <a:ext cx="2010924" cy="430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/>
              <a:t>Blue - Assigned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0B9517-5AA3-4031-2498-D3B456593A42}"/>
              </a:ext>
            </a:extLst>
          </p:cNvPr>
          <p:cNvSpPr txBox="1">
            <a:spLocks/>
          </p:cNvSpPr>
          <p:nvPr/>
        </p:nvSpPr>
        <p:spPr>
          <a:xfrm>
            <a:off x="3154945" y="5240191"/>
            <a:ext cx="2010924" cy="430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/>
              <a:t>Red - Complete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846D047-AEB5-D48A-B350-3BEBEDB731A5}"/>
              </a:ext>
            </a:extLst>
          </p:cNvPr>
          <p:cNvSpPr txBox="1">
            <a:spLocks/>
          </p:cNvSpPr>
          <p:nvPr/>
        </p:nvSpPr>
        <p:spPr>
          <a:xfrm>
            <a:off x="7100999" y="6344974"/>
            <a:ext cx="3227246" cy="430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/>
              <a:t>All Properties Completed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54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6E05-5652-270E-280B-23F98DE9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– Live Steaming Routes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9C1B800-DD6B-BD23-6F65-F0914C455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51" y="1347788"/>
            <a:ext cx="3555555" cy="2260317"/>
          </a:xfrm>
          <a:prstGeom prst="rect">
            <a:avLst/>
          </a:prstGeom>
        </p:spPr>
      </p:pic>
      <p:pic>
        <p:nvPicPr>
          <p:cNvPr id="7" name="Picture 6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657645D4-379C-40F6-D7B8-9F2A23641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92" y="1745090"/>
            <a:ext cx="6555108" cy="4916331"/>
          </a:xfrm>
          <a:prstGeom prst="rect">
            <a:avLst/>
          </a:prstGeom>
        </p:spPr>
      </p:pic>
      <p:pic>
        <p:nvPicPr>
          <p:cNvPr id="9" name="Picture 8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4E4FC512-9FF5-48C8-5349-9AC50257A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r="27521"/>
          <a:stretch/>
        </p:blipFill>
        <p:spPr>
          <a:xfrm>
            <a:off x="1497278" y="3411526"/>
            <a:ext cx="2874703" cy="32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48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20B1-0583-26C0-76D4-E7E9D142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056AB-353C-19DE-536B-D06F69E8F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1825625"/>
            <a:ext cx="5191125" cy="4351338"/>
          </a:xfrm>
        </p:spPr>
        <p:txBody>
          <a:bodyPr/>
          <a:lstStyle/>
          <a:p>
            <a:r>
              <a:rPr lang="en-US" dirty="0"/>
              <a:t>Crisis Track is incredibly valuable</a:t>
            </a:r>
          </a:p>
          <a:p>
            <a:r>
              <a:rPr lang="en-US" dirty="0"/>
              <a:t>All Data can be pulled into Excel Sheets</a:t>
            </a:r>
          </a:p>
          <a:p>
            <a:r>
              <a:rPr lang="en-US" dirty="0"/>
              <a:t>System is overly complicated</a:t>
            </a:r>
          </a:p>
          <a:p>
            <a:r>
              <a:rPr lang="en-US" dirty="0"/>
              <a:t>MUST BE MADE SIMPLE TO SUCCEED</a:t>
            </a:r>
          </a:p>
        </p:txBody>
      </p:sp>
      <p:pic>
        <p:nvPicPr>
          <p:cNvPr id="4" name="Picture 3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84548CE7-8BF6-8B65-71A4-BDE351C4D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25856" r="21884" b="19837"/>
          <a:stretch/>
        </p:blipFill>
        <p:spPr>
          <a:xfrm rot="5400000">
            <a:off x="7505264" y="1914167"/>
            <a:ext cx="4823359" cy="30508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AC6869-E252-F093-2020-AC439686BA65}"/>
              </a:ext>
            </a:extLst>
          </p:cNvPr>
          <p:cNvCxnSpPr>
            <a:cxnSpLocks/>
          </p:cNvCxnSpPr>
          <p:nvPr/>
        </p:nvCxnSpPr>
        <p:spPr>
          <a:xfrm flipV="1">
            <a:off x="6926574" y="3189661"/>
            <a:ext cx="3113703" cy="18624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B5FEFA-723F-BF67-A5F9-25CEEE0335CE}"/>
              </a:ext>
            </a:extLst>
          </p:cNvPr>
          <p:cNvCxnSpPr>
            <a:cxnSpLocks/>
          </p:cNvCxnSpPr>
          <p:nvPr/>
        </p:nvCxnSpPr>
        <p:spPr>
          <a:xfrm flipV="1">
            <a:off x="6926574" y="3553116"/>
            <a:ext cx="3113703" cy="24141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BCA506-44B1-B8DE-EABA-439F1A31AB78}"/>
              </a:ext>
            </a:extLst>
          </p:cNvPr>
          <p:cNvCxnSpPr>
            <a:cxnSpLocks/>
          </p:cNvCxnSpPr>
          <p:nvPr/>
        </p:nvCxnSpPr>
        <p:spPr>
          <a:xfrm flipV="1">
            <a:off x="9448800" y="3189661"/>
            <a:ext cx="1609725" cy="18521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F59CC-56CD-4FEE-6A4D-5CC703F841C7}"/>
              </a:ext>
            </a:extLst>
          </p:cNvPr>
          <p:cNvCxnSpPr>
            <a:cxnSpLocks/>
          </p:cNvCxnSpPr>
          <p:nvPr/>
        </p:nvCxnSpPr>
        <p:spPr>
          <a:xfrm flipV="1">
            <a:off x="9448800" y="3553116"/>
            <a:ext cx="1609725" cy="24141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A6C0A33-9FE5-A7BE-3625-F4231BE39B22}"/>
              </a:ext>
            </a:extLst>
          </p:cNvPr>
          <p:cNvSpPr/>
          <p:nvPr/>
        </p:nvSpPr>
        <p:spPr>
          <a:xfrm>
            <a:off x="10031998" y="3189661"/>
            <a:ext cx="1026527" cy="3634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0182CAD2-9E25-06B6-37F9-FBB85DAC3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4" t="32385" r="52564" b="49982"/>
          <a:stretch/>
        </p:blipFill>
        <p:spPr>
          <a:xfrm rot="5400000">
            <a:off x="7724982" y="4243427"/>
            <a:ext cx="925410" cy="25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0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04AA-6520-1463-86E8-3C0FEA76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C4D42-D04E-2DA0-1605-74B5393707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08163"/>
            <a:ext cx="6164766" cy="4065587"/>
          </a:xfrm>
        </p:spPr>
        <p:txBody>
          <a:bodyPr/>
          <a:lstStyle/>
          <a:p>
            <a:r>
              <a:rPr lang="en-US" dirty="0"/>
              <a:t>Riley Tuff, Lead Emergency Planner</a:t>
            </a:r>
          </a:p>
          <a:p>
            <a:pPr lvl="1"/>
            <a:r>
              <a:rPr lang="en-US" dirty="0"/>
              <a:t>Bachelors in Public Administration, UCF</a:t>
            </a:r>
          </a:p>
          <a:p>
            <a:pPr lvl="1"/>
            <a:r>
              <a:rPr lang="en-US" dirty="0"/>
              <a:t>Masters in Social Work, USC</a:t>
            </a:r>
          </a:p>
          <a:p>
            <a:pPr lvl="1"/>
            <a:r>
              <a:rPr lang="en-US" dirty="0"/>
              <a:t>Former Roles</a:t>
            </a:r>
          </a:p>
          <a:p>
            <a:pPr lvl="2"/>
            <a:r>
              <a:rPr lang="en-US" dirty="0"/>
              <a:t>Seminole County</a:t>
            </a:r>
          </a:p>
          <a:p>
            <a:pPr lvl="2"/>
            <a:r>
              <a:rPr lang="en-US" dirty="0"/>
              <a:t>Walt Disney World Resort</a:t>
            </a:r>
          </a:p>
          <a:p>
            <a:pPr lvl="2"/>
            <a:r>
              <a:rPr lang="en-US" dirty="0"/>
              <a:t>City of Cape Coral</a:t>
            </a:r>
          </a:p>
          <a:p>
            <a:r>
              <a:rPr lang="en-US" dirty="0"/>
              <a:t>Using Crisis Track since 2019</a:t>
            </a:r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7552E603-BA57-ACAE-1336-BF8A4EA11A4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87" y="1808163"/>
            <a:ext cx="2904225" cy="4065587"/>
          </a:xfrm>
        </p:spPr>
      </p:pic>
    </p:spTree>
    <p:extLst>
      <p:ext uri="{BB962C8B-B14F-4D97-AF65-F5344CB8AC3E}">
        <p14:creationId xmlns:p14="http://schemas.microsoft.com/office/powerpoint/2010/main" val="1790609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D14A1-0C56-7A7C-1451-A4F054F4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Response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6FFFA-426F-12DF-D339-79D51B1E2B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808163"/>
            <a:ext cx="5150005" cy="4065587"/>
          </a:xfrm>
        </p:spPr>
        <p:txBody>
          <a:bodyPr/>
          <a:lstStyle/>
          <a:p>
            <a:r>
              <a:rPr lang="en-US" dirty="0"/>
              <a:t>ERC #1 - Tampa Bay ES - 3111 Tampa Bay Boulevard Tampa, FL</a:t>
            </a:r>
          </a:p>
          <a:p>
            <a:r>
              <a:rPr lang="en-US" dirty="0"/>
              <a:t>ERC #2 Forest Hills ES - 10112 North Ola Avenue Tampa, FL 33612</a:t>
            </a:r>
          </a:p>
          <a:p>
            <a:r>
              <a:rPr lang="en-US" dirty="0"/>
              <a:t>ERC #3 Oak Park ES - 2716 North 46th Street Tampa, FL 33605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5E1E-8EBD-E5C5-FD1F-F6ED7AA794C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156971" y="1808163"/>
            <a:ext cx="3516857" cy="40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72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46BEE-DA3C-6BD6-CF28-9DFCC3B0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F5566-4189-55D5-C000-701221F9D06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Push Crew</a:t>
            </a:r>
          </a:p>
          <a:p>
            <a:pPr lvl="1"/>
            <a:r>
              <a:rPr lang="en-US" dirty="0"/>
              <a:t>Initial Push – Identify Major Hazards</a:t>
            </a:r>
          </a:p>
          <a:p>
            <a:pPr lvl="2"/>
            <a:r>
              <a:rPr lang="en-US" dirty="0"/>
              <a:t>Blocked Roads</a:t>
            </a:r>
          </a:p>
          <a:p>
            <a:pPr lvl="2"/>
            <a:r>
              <a:rPr lang="en-US" dirty="0"/>
              <a:t>Downed Tree/Powerlines</a:t>
            </a:r>
          </a:p>
          <a:p>
            <a:pPr lvl="2"/>
            <a:r>
              <a:rPr lang="en-US" dirty="0"/>
              <a:t>Disabled Traffic Lights</a:t>
            </a:r>
          </a:p>
          <a:p>
            <a:r>
              <a:rPr lang="en-US" dirty="0"/>
              <a:t>Public Damage Assessment</a:t>
            </a:r>
          </a:p>
          <a:p>
            <a:pPr lvl="1"/>
            <a:r>
              <a:rPr lang="en-US" dirty="0"/>
              <a:t>City Buildings</a:t>
            </a:r>
          </a:p>
          <a:p>
            <a:r>
              <a:rPr lang="en-US" dirty="0"/>
              <a:t>Private Damage Assessment</a:t>
            </a:r>
          </a:p>
          <a:p>
            <a:pPr lvl="1"/>
            <a:r>
              <a:rPr lang="en-US" dirty="0"/>
              <a:t>Residential/Commercial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0BF4D-F827-8F22-3250-E0B325F8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2" y="2064560"/>
            <a:ext cx="4572000" cy="38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0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24E2-4B07-C038-B2AF-EEB26365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Crisis Track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8FF3E-ADC0-E131-2A4C-3B118A015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Infrastructure to meet needs of missions</a:t>
            </a:r>
          </a:p>
          <a:p>
            <a:pPr lvl="1"/>
            <a:r>
              <a:rPr lang="en-US" dirty="0"/>
              <a:t>Preconfigured Teams</a:t>
            </a:r>
          </a:p>
          <a:p>
            <a:pPr lvl="1"/>
            <a:r>
              <a:rPr lang="en-US" dirty="0"/>
              <a:t>Preconfigured Tasks</a:t>
            </a:r>
          </a:p>
          <a:p>
            <a:pPr lvl="1"/>
            <a:r>
              <a:rPr lang="en-US" dirty="0"/>
              <a:t>Keep it simple!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AECE6A5E-D169-753D-1EBE-2AC12569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15" y="3581400"/>
            <a:ext cx="6548969" cy="30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2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BBB0-0A46-0355-5082-E227E284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Preconfigured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852F6-1C17-705D-6051-5F4EA0FE6A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ERC’s have 3 Preconfigured Teams</a:t>
            </a:r>
          </a:p>
          <a:p>
            <a:pPr lvl="1"/>
            <a:r>
              <a:rPr lang="en-US" dirty="0"/>
              <a:t>Push Crew</a:t>
            </a:r>
          </a:p>
          <a:p>
            <a:pPr lvl="1"/>
            <a:r>
              <a:rPr lang="en-US" dirty="0"/>
              <a:t>Public Damage Assessment</a:t>
            </a:r>
          </a:p>
          <a:p>
            <a:pPr lvl="1"/>
            <a:r>
              <a:rPr lang="en-US" dirty="0"/>
              <a:t>Private Damage Assessment</a:t>
            </a:r>
          </a:p>
          <a:p>
            <a:pPr lvl="1"/>
            <a:endParaRPr lang="en-US" dirty="0"/>
          </a:p>
          <a:p>
            <a:r>
              <a:rPr lang="en-US" dirty="0"/>
              <a:t>Assign Appropriate ERC Staff to each Team.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91DAD-70BD-687B-4384-3820DE16F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2" y="1476375"/>
            <a:ext cx="5106039" cy="50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12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EB9-0C84-0CFF-9BE1-BBCA2F94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Preconfigured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EBD4F-CAA1-DDF9-0B31-73077865E3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677" y="1819275"/>
            <a:ext cx="5190893" cy="40655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Push Crews</a:t>
            </a:r>
          </a:p>
          <a:p>
            <a:pPr lvl="1"/>
            <a:r>
              <a:rPr lang="en-US" dirty="0"/>
              <a:t>1 task for each Push Route</a:t>
            </a:r>
          </a:p>
          <a:p>
            <a:pPr lvl="2"/>
            <a:r>
              <a:rPr lang="en-US" dirty="0"/>
              <a:t>33 Routes in Total</a:t>
            </a:r>
          </a:p>
          <a:p>
            <a:pPr lvl="1"/>
            <a:r>
              <a:rPr lang="en-US" dirty="0"/>
              <a:t>Routes are Assigned to ERC Teams</a:t>
            </a:r>
          </a:p>
          <a:p>
            <a:pPr lvl="1"/>
            <a:r>
              <a:rPr lang="en-US" dirty="0"/>
              <a:t>Form: Initial Damage Report Form</a:t>
            </a:r>
          </a:p>
          <a:p>
            <a:r>
              <a:rPr lang="en-US" dirty="0"/>
              <a:t>Public Damage Assessment</a:t>
            </a:r>
          </a:p>
          <a:p>
            <a:pPr lvl="1"/>
            <a:r>
              <a:rPr lang="en-US" dirty="0"/>
              <a:t>1 task for each Assessment Route</a:t>
            </a:r>
          </a:p>
          <a:p>
            <a:pPr lvl="2"/>
            <a:r>
              <a:rPr lang="en-US" dirty="0"/>
              <a:t>Buildings are assigned to routes</a:t>
            </a:r>
          </a:p>
          <a:p>
            <a:pPr lvl="1"/>
            <a:r>
              <a:rPr lang="en-US" dirty="0"/>
              <a:t>Routes are Assigned to ERC Teams</a:t>
            </a:r>
          </a:p>
          <a:p>
            <a:pPr lvl="1"/>
            <a:r>
              <a:rPr lang="en-US" dirty="0"/>
              <a:t>Form: Public Damage</a:t>
            </a:r>
          </a:p>
          <a:p>
            <a:r>
              <a:rPr lang="en-US" dirty="0"/>
              <a:t>Private Damage Assessment</a:t>
            </a:r>
          </a:p>
          <a:p>
            <a:pPr lvl="1"/>
            <a:r>
              <a:rPr lang="en-US" dirty="0"/>
              <a:t>1 task for each ERC</a:t>
            </a:r>
          </a:p>
          <a:p>
            <a:pPr lvl="1"/>
            <a:r>
              <a:rPr lang="en-US" dirty="0"/>
              <a:t>Form: Residential Damage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4102F-B969-04DC-98F7-BFD38FBD4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71" y="1819275"/>
            <a:ext cx="6046642" cy="39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4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7AA7-C3BE-A838-6526-B17B7C2A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Product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0EA93-57AB-25B5-22CE-5608CE976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347788"/>
            <a:ext cx="11353800" cy="54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47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AB2BE98-8A37-432D-A765-A91C2B8D9A76}" vid="{F18CE948-EE21-446A-BE67-2872F3D30E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COT Powerpoint Template Full (3)</Template>
  <TotalTime>26113</TotalTime>
  <Words>614</Words>
  <Application>Microsoft Office PowerPoint</Application>
  <PresentationFormat>Widescreen</PresentationFormat>
  <Paragraphs>146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Crisis Track and  Hurricane Response</vt:lpstr>
      <vt:lpstr>Agenda</vt:lpstr>
      <vt:lpstr>Introduction</vt:lpstr>
      <vt:lpstr>Emergency Response Centers</vt:lpstr>
      <vt:lpstr>ERC Functions</vt:lpstr>
      <vt:lpstr>Crisis Track Implementation</vt:lpstr>
      <vt:lpstr>Preconfigured Teams</vt:lpstr>
      <vt:lpstr>Preconfigured Tasks</vt:lpstr>
      <vt:lpstr>Final Product</vt:lpstr>
      <vt:lpstr>User Experience</vt:lpstr>
      <vt:lpstr>User Experience</vt:lpstr>
      <vt:lpstr>User Experience</vt:lpstr>
      <vt:lpstr>User Experience</vt:lpstr>
      <vt:lpstr>User Experience</vt:lpstr>
      <vt:lpstr>User Experience</vt:lpstr>
      <vt:lpstr>User Experience</vt:lpstr>
      <vt:lpstr>User Experience</vt:lpstr>
      <vt:lpstr>2024 Hurricanes</vt:lpstr>
      <vt:lpstr>Private Damage Assessment</vt:lpstr>
      <vt:lpstr>Preliminary Damage Assessment - Helene</vt:lpstr>
      <vt:lpstr>Private Damage Assessement</vt:lpstr>
      <vt:lpstr>Preliminary Damage Assessment - Milton</vt:lpstr>
      <vt:lpstr>Preliminary Damage Assessment (Helene vs Milton)</vt:lpstr>
      <vt:lpstr>Push Crews</vt:lpstr>
      <vt:lpstr>Public Damage Assessment</vt:lpstr>
      <vt:lpstr>Innovation – Live Steaming Routes</vt:lpstr>
      <vt:lpstr>Closing</vt:lpstr>
    </vt:vector>
  </TitlesOfParts>
  <Company>City of Tampa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After Action Report</dc:title>
  <dc:creator>Benjamin Caskey</dc:creator>
  <cp:lastModifiedBy>Riley Tuff</cp:lastModifiedBy>
  <cp:revision>63</cp:revision>
  <dcterms:created xsi:type="dcterms:W3CDTF">2022-02-22T19:06:55Z</dcterms:created>
  <dcterms:modified xsi:type="dcterms:W3CDTF">2025-01-06T16:44:04Z</dcterms:modified>
</cp:coreProperties>
</file>